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embeddedFontLst>
    <p:embeddedFont>
      <p:font typeface="Oswald" panose="00000500000000000000" pitchFamily="2" charset="0"/>
      <p:regular r:id="rId10"/>
      <p:bold r:id="rId11"/>
    </p:embeddedFont>
    <p:embeddedFont>
      <p:font typeface="Raleway" pitchFamily="2" charset="0"/>
      <p:regular r:id="rId12"/>
      <p:bold r:id="rId13"/>
      <p:italic r:id="rId14"/>
      <p:boldItalic r:id="rId15"/>
    </p:embeddedFont>
    <p:embeddedFont>
      <p:font typeface="Roboto" panose="02000000000000000000" pitchFamily="2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tableStyles" Target="tableStyles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d183b496af_15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" name="Google Shape;91;g3d183b496af_15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d183b496af_15_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d183b496af_15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7" name="Google Shape;97;g3d183b496af_15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g3d183b496af_15_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d183b496af_15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3" name="Google Shape;103;g3d183b496af_15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g3d183b496af_15_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>
          <a:extLst>
            <a:ext uri="{FF2B5EF4-FFF2-40B4-BE49-F238E27FC236}">
              <a16:creationId xmlns:a16="http://schemas.microsoft.com/office/drawing/2014/main" id="{5F28C7A2-0DA4-32E2-00D6-1D8A7673D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d183b496af_15_15:notes">
            <a:extLst>
              <a:ext uri="{FF2B5EF4-FFF2-40B4-BE49-F238E27FC236}">
                <a16:creationId xmlns:a16="http://schemas.microsoft.com/office/drawing/2014/main" id="{F9947F1E-FD87-FA1C-DD25-BB02528DD6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3" name="Google Shape;103;g3d183b496af_15_15:notes">
            <a:extLst>
              <a:ext uri="{FF2B5EF4-FFF2-40B4-BE49-F238E27FC236}">
                <a16:creationId xmlns:a16="http://schemas.microsoft.com/office/drawing/2014/main" id="{9F8FA316-7D3A-6172-C27F-79A196C000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g3d183b496af_15_15:notes">
            <a:extLst>
              <a:ext uri="{FF2B5EF4-FFF2-40B4-BE49-F238E27FC236}">
                <a16:creationId xmlns:a16="http://schemas.microsoft.com/office/drawing/2014/main" id="{5CD4E7C7-8A38-30D0-C1D1-7DD97936F6D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86693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d183b496af_15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9" name="Google Shape;109;g3d183b496af_15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3d183b496af_15_2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d183b496af_15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15" name="Google Shape;115;g3d183b496af_15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g3d183b496af_15_2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09600" y="-47625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580606" y="-1875631"/>
            <a:ext cx="5030788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285038" y="1828804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697038" y="-812796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09600" y="-47625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09600" y="1095375"/>
            <a:ext cx="10972800" cy="5030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09600" y="-47625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09600" y="1600203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97600" y="1600203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09600" y="-47625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93369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93369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09600" y="-47625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4766733" y="273053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09602" y="1435103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09600" y="-47625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09600" y="1095375"/>
            <a:ext cx="10972800" cy="5030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github.com/NormVg/SoberSpend.ap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/>
        </p:nvSpPr>
        <p:spPr>
          <a:xfrm>
            <a:off x="3133661" y="5423950"/>
            <a:ext cx="5924700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Sudo Bring Me Pipeline Punch</a:t>
            </a:r>
            <a:endParaRPr lang="en-IN" sz="800">
              <a:latin typeface="Roboto"/>
              <a:ea typeface="Roboto"/>
              <a:cs typeface="Roboto"/>
              <a:sym typeface="Roboto"/>
            </a:endParaRPr>
          </a:p>
          <a:p>
            <a:pPr lvl="0" algn="ctr"/>
            <a:r>
              <a:rPr lang="en-IN" sz="18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FINTECH - </a:t>
            </a:r>
            <a:r>
              <a:rPr lang="en-IN" sz="1800"/>
              <a:t>PROBLEM #1: Smart Expense Tracking System</a:t>
            </a:r>
            <a:endParaRPr lang="en-IN" sz="1800" b="1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/>
        </p:nvSpPr>
        <p:spPr>
          <a:xfrm>
            <a:off x="637150" y="1308550"/>
            <a:ext cx="11135700" cy="1877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PROPOSED SOLUTION</a:t>
            </a:r>
            <a:endParaRPr sz="3600" b="1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lvl="0" algn="ctr"/>
            <a:r>
              <a:rPr lang="en-US" sz="2000" err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SoberSpend</a:t>
            </a:r>
            <a:r>
              <a:rPr lang="en-US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 is an AI-powered personal finance app that intercepts your UPI payments in real-time, analyzes your spending patterns, and roasts you into making smarter financial decisions — *before you pay, not after.*</a:t>
            </a:r>
            <a:endParaRPr sz="20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/>
          <p:nvPr/>
        </p:nvSpPr>
        <p:spPr>
          <a:xfrm>
            <a:off x="690150" y="1336550"/>
            <a:ext cx="10811700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TECHNICAL APPROACH</a:t>
            </a:r>
            <a:endParaRPr sz="2400" b="1" u="sng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342900" marR="0" lvl="0" indent="-21590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1200" u="sng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u="sng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/>
            <a:r>
              <a:rPr lang="en-IN" sz="20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  Frontend: </a:t>
            </a:r>
            <a:r>
              <a:rPr lang="en-IN" sz="2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React Native (Expo) · TypeScript</a:t>
            </a:r>
          </a:p>
          <a:p>
            <a:pPr lvl="0"/>
            <a:r>
              <a:rPr lang="en-IN" sz="2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 </a:t>
            </a:r>
            <a:r>
              <a:rPr lang="en-IN" sz="20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State Management:  </a:t>
            </a:r>
            <a:r>
              <a:rPr lang="en-IN" sz="200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Zustand</a:t>
            </a:r>
            <a:endParaRPr lang="en-IN" sz="20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/>
            <a:r>
              <a:rPr lang="en-IN" sz="2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 </a:t>
            </a:r>
            <a:r>
              <a:rPr lang="en-IN" sz="20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Backend:  </a:t>
            </a:r>
            <a:r>
              <a:rPr lang="en-IN" sz="2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Nuxt.js (API server)</a:t>
            </a:r>
          </a:p>
          <a:p>
            <a:pPr lvl="0"/>
            <a:r>
              <a:rPr lang="en-IN" sz="20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 Database &amp; Auth: </a:t>
            </a:r>
            <a:r>
              <a:rPr lang="en-IN" sz="2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N" sz="200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Supabase</a:t>
            </a:r>
            <a:r>
              <a:rPr lang="en-IN" sz="2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(PostgreSQL)</a:t>
            </a:r>
          </a:p>
          <a:p>
            <a:pPr lvl="0"/>
            <a:r>
              <a:rPr lang="en-IN" sz="2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 </a:t>
            </a:r>
            <a:r>
              <a:rPr lang="en-IN" sz="20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AI:  </a:t>
            </a:r>
            <a:r>
              <a:rPr lang="en-IN" sz="2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Qwen 3 — receipt parsing &amp; AI budget advisor</a:t>
            </a:r>
          </a:p>
          <a:p>
            <a:pPr lvl="0"/>
            <a:r>
              <a:rPr lang="en-IN" sz="2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 </a:t>
            </a:r>
            <a:r>
              <a:rPr lang="en-IN" sz="20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Device Features</a:t>
            </a:r>
            <a:r>
              <a:rPr lang="en-IN" sz="2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: Expo Camera (QR scanning) · UPI Deep-link integration</a:t>
            </a:r>
            <a:endParaRPr sz="20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/>
          <p:nvPr/>
        </p:nvSpPr>
        <p:spPr>
          <a:xfrm>
            <a:off x="690150" y="1336550"/>
            <a:ext cx="10811700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METHODOLOGY</a:t>
            </a:r>
            <a:endParaRPr sz="2400" b="1" u="sng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342900" marR="0" lvl="0" indent="-21590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1200" u="sng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342900" marR="0" lvl="0" indent="-21590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1200" u="sng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 algn="ctr"/>
            <a:r>
              <a:rPr lang="en-IN" sz="2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User Flow:</a:t>
            </a:r>
          </a:p>
          <a:p>
            <a:pPr lvl="0" algn="ctr"/>
            <a:endParaRPr lang="en-IN" sz="2000" b="1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lvl="0"/>
            <a:r>
              <a:rPr lang="en-IN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1. User scans a QR code or receipt.</a:t>
            </a:r>
          </a:p>
          <a:p>
            <a:pPr lvl="0"/>
            <a:r>
              <a:rPr lang="en-US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2. AI extracts merchant, amount &amp; category.</a:t>
            </a:r>
          </a:p>
          <a:p>
            <a:pPr lvl="0"/>
            <a:r>
              <a:rPr lang="en-IN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3. Decision Engine calculates a Risk Level: BROKE → DANGER → WASTED → WARNING → SUS → SAFE → CHILL</a:t>
            </a:r>
          </a:p>
          <a:p>
            <a:pPr lvl="0"/>
            <a:r>
              <a:rPr lang="en-US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4. Risk banner shown with roast message.</a:t>
            </a:r>
          </a:p>
          <a:p>
            <a:pPr lvl="0"/>
            <a:r>
              <a:rPr lang="en-US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5. User confirms or cancels the payment.</a:t>
            </a:r>
          </a:p>
          <a:p>
            <a:pPr lvl="0"/>
            <a:r>
              <a:rPr lang="en-US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6. Transaction saved to </a:t>
            </a:r>
            <a:r>
              <a:rPr lang="en-US" sz="2000" err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Supabase</a:t>
            </a:r>
            <a:r>
              <a:rPr lang="en-US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.</a:t>
            </a:r>
          </a:p>
          <a:p>
            <a:pPr lvl="0"/>
            <a:r>
              <a:rPr lang="en-US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 7. Insights page updates: Spending Trends · Pattern Detection · Savings Goals.</a:t>
            </a:r>
          </a:p>
          <a:p>
            <a:pPr lvl="0"/>
            <a:endParaRPr sz="20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5">
          <a:extLst>
            <a:ext uri="{FF2B5EF4-FFF2-40B4-BE49-F238E27FC236}">
              <a16:creationId xmlns:a16="http://schemas.microsoft.com/office/drawing/2014/main" id="{324DB1EA-5BD5-5C9C-E2C3-05EC7CB385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>
            <a:extLst>
              <a:ext uri="{FF2B5EF4-FFF2-40B4-BE49-F238E27FC236}">
                <a16:creationId xmlns:a16="http://schemas.microsoft.com/office/drawing/2014/main" id="{5F4323CA-374D-8C17-411E-D1FE426B3B8C}"/>
              </a:ext>
            </a:extLst>
          </p:cNvPr>
          <p:cNvSpPr txBox="1"/>
          <p:nvPr/>
        </p:nvSpPr>
        <p:spPr>
          <a:xfrm>
            <a:off x="690150" y="1336550"/>
            <a:ext cx="10811700" cy="5447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METHODOLOGY</a:t>
            </a:r>
            <a:endParaRPr sz="2400" b="1" u="sng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342900" marR="0" lvl="0" indent="-21590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1200" u="sng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/>
            <a:r>
              <a:rPr lang="en-US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                                                                         </a:t>
            </a:r>
            <a:r>
              <a:rPr lang="en-US" sz="2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Flowchart:</a:t>
            </a:r>
          </a:p>
          <a:p>
            <a:pPr lvl="0"/>
            <a:endParaRPr sz="20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lvl="0" algn="ctr"/>
            <a:r>
              <a:rPr lang="en-IN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Scan QR / Receipt</a:t>
            </a:r>
          </a:p>
          <a:p>
            <a:pPr lvl="0" algn="ctr"/>
            <a:r>
              <a:rPr lang="en-IN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 ↓</a:t>
            </a:r>
          </a:p>
          <a:p>
            <a:pPr lvl="0" algn="ctr"/>
            <a:r>
              <a:rPr lang="en-IN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AI Parses Data (Qwen 3.5)</a:t>
            </a:r>
          </a:p>
          <a:p>
            <a:pPr lvl="0" algn="ctr"/>
            <a:r>
              <a:rPr lang="en-IN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↓</a:t>
            </a:r>
          </a:p>
          <a:p>
            <a:pPr lvl="0" algn="ctr"/>
            <a:r>
              <a:rPr lang="en-IN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Decision Engine → Risk Score</a:t>
            </a:r>
          </a:p>
          <a:p>
            <a:pPr lvl="0" algn="ctr"/>
            <a:r>
              <a:rPr lang="en-IN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 ↓</a:t>
            </a:r>
          </a:p>
          <a:p>
            <a:pPr lvl="0" algn="ctr"/>
            <a:r>
              <a:rPr lang="en-IN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Risk Banner + Roast Message</a:t>
            </a:r>
          </a:p>
          <a:p>
            <a:pPr lvl="0" algn="ctr"/>
            <a:r>
              <a:rPr lang="en-IN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↓</a:t>
            </a:r>
          </a:p>
          <a:p>
            <a:pPr lvl="0" algn="ctr"/>
            <a:r>
              <a:rPr lang="en-IN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User Pays via UPI Deep-link</a:t>
            </a:r>
          </a:p>
          <a:p>
            <a:pPr lvl="0" algn="ctr"/>
            <a:r>
              <a:rPr lang="en-IN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↓</a:t>
            </a:r>
          </a:p>
          <a:p>
            <a:pPr lvl="0" algn="ctr"/>
            <a:r>
              <a:rPr lang="en-IN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Data saved to </a:t>
            </a:r>
            <a:r>
              <a:rPr lang="en-IN" sz="2000" err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Supabase</a:t>
            </a:r>
            <a:endParaRPr lang="en-IN" sz="20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lvl="0" algn="ctr"/>
            <a:r>
              <a:rPr lang="en-IN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 ↓</a:t>
            </a:r>
          </a:p>
          <a:p>
            <a:pPr lvl="0" algn="ctr"/>
            <a:r>
              <a:rPr lang="en-IN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Insights Page Updates</a:t>
            </a:r>
            <a:endParaRPr sz="20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140092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/>
          <p:nvPr/>
        </p:nvSpPr>
        <p:spPr>
          <a:xfrm>
            <a:off x="690150" y="1366937"/>
            <a:ext cx="10811700" cy="5755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FEASIBILITY AND VIABILITY</a:t>
            </a:r>
          </a:p>
          <a:p>
            <a:pPr marL="342900" marR="0" lvl="0" indent="-2159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1200" u="sng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/>
            <a:r>
              <a:rPr lang="en-US" sz="2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Feasibility: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Fully functional working prototype on a production-grade stack-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err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Supabase</a:t>
            </a:r>
            <a:r>
              <a:rPr lang="en-US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 handles real authentication + database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Qwen 3.5 is live and integrated for receipt analysis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UPI deep-linking works on Android</a:t>
            </a:r>
          </a:p>
          <a:p>
            <a:pPr lvl="0"/>
            <a:r>
              <a:rPr lang="en-IN" sz="2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Potential Challenges: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UPI ecosystem fragmentation across different apps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AI misclassifying handwritten or unclear receipts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Getting users to trust the app before payment is made</a:t>
            </a:r>
          </a:p>
          <a:p>
            <a:pPr lvl="0"/>
            <a:r>
              <a:rPr lang="en-US" sz="2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Strategies to Overcome: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Multi-app UPI deep-link support for major apps (</a:t>
            </a:r>
            <a:r>
              <a:rPr lang="en-US" sz="2000" err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GPay</a:t>
            </a:r>
            <a:r>
              <a:rPr lang="en-US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, </a:t>
            </a:r>
            <a:r>
              <a:rPr lang="en-US" sz="2000" err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PhonePe</a:t>
            </a:r>
            <a:r>
              <a:rPr lang="en-US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, Paytm)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Manual entry fallback when AI scanning fails-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 Gamified "roast" system builds habit loop and trust over time</a:t>
            </a:r>
          </a:p>
          <a:p>
            <a:pPr lvl="0"/>
            <a:endParaRPr lang="en-IN" sz="2000" b="1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sz="2000" b="1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/>
          <p:nvPr/>
        </p:nvSpPr>
        <p:spPr>
          <a:xfrm>
            <a:off x="690150" y="1336550"/>
            <a:ext cx="10811700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CONCLUSION</a:t>
            </a:r>
            <a:endParaRPr sz="3600" b="1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4572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42900" marR="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sz="2000" b="1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GitHub (App): </a:t>
            </a:r>
            <a:r>
              <a:rPr lang="en-IN" sz="2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  <a:hlinkClick r:id="rId4" action="ppaction://hlinkfile"/>
              </a:rPr>
              <a:t>github.com/</a:t>
            </a:r>
            <a:r>
              <a:rPr lang="en-IN" sz="2000" b="1" err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  <a:hlinkClick r:id="rId4" action="ppaction://hlinkfile"/>
              </a:rPr>
              <a:t>NormVg</a:t>
            </a:r>
            <a:r>
              <a:rPr lang="en-IN" sz="2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  <a:hlinkClick r:id="rId4" action="ppaction://hlinkfile"/>
              </a:rPr>
              <a:t>/</a:t>
            </a:r>
            <a:r>
              <a:rPr lang="en-IN" sz="2000" b="1" err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  <a:hlinkClick r:id="rId4" action="ppaction://hlinkfile"/>
              </a:rPr>
              <a:t>SoberSpend.app</a:t>
            </a:r>
            <a:endParaRPr lang="en-IN" sz="2000" b="1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Stack: Expo · Nuxt.js · </a:t>
            </a:r>
            <a:r>
              <a:rPr lang="en-IN" sz="2000" b="1" err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Supabase</a:t>
            </a:r>
            <a:r>
              <a:rPr lang="en-IN" sz="2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 · Ollama(Qwen3.5)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IN" sz="2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*Category:* FinTech /AI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Key Differentiator:* Intervenes at the point of payment — not just tracking after the damage is done</a:t>
            </a:r>
            <a:endParaRPr sz="2000" b="1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403</Words>
  <Application>Microsoft Office PowerPoint</Application>
  <PresentationFormat>Widescreen</PresentationFormat>
  <Paragraphs>74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Roboto</vt:lpstr>
      <vt:lpstr>Raleway</vt:lpstr>
      <vt:lpstr>Oswald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Dhruv Mann</dc:creator>
  <cp:lastModifiedBy>Dhruv Mann</cp:lastModifiedBy>
  <cp:revision>1</cp:revision>
  <dcterms:modified xsi:type="dcterms:W3CDTF">2026-03-22T00:09:10Z</dcterms:modified>
</cp:coreProperties>
</file>